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72" r:id="rId3"/>
    <p:sldId id="2807" r:id="rId4"/>
    <p:sldId id="2764" r:id="rId5"/>
    <p:sldId id="2767" r:id="rId6"/>
  </p:sldIdLst>
  <p:sldSz cx="9144000" cy="5143500" type="screen16x9"/>
  <p:notesSz cx="6858000" cy="9144000"/>
  <p:defaultTextStyle>
    <a:defPPr>
      <a:defRPr lang="zh-CN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2" userDrawn="1">
          <p15:clr>
            <a:srgbClr val="A4A3A4"/>
          </p15:clr>
        </p15:guide>
        <p15:guide id="2" pos="28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loUser" initials="S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4"/>
    <a:srgbClr val="3B4998"/>
    <a:srgbClr val="0426BE"/>
    <a:srgbClr val="FB7F24"/>
    <a:srgbClr val="03203B"/>
    <a:srgbClr val="3A4998"/>
    <a:srgbClr val="E52112"/>
    <a:srgbClr val="E41E11"/>
    <a:srgbClr val="E42010"/>
    <a:srgbClr val="0A1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3" autoAdjust="0"/>
    <p:restoredTop sz="83537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1170" y="30"/>
      </p:cViewPr>
      <p:guideLst>
        <p:guide orient="horz" pos="1652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D31020E-6D88-45BB-850E-BD835A19F63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31351AA-F4B7-4031-B5DC-45C41F79C53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E3F7088-0FAD-4E29-8744-BD77C27605BA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AB25F65-F72D-4EFD-8DF0-508DB12F612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419350"/>
            <a:ext cx="9144000" cy="272415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3740993"/>
            <a:ext cx="7772400" cy="458115"/>
          </a:xfrm>
        </p:spPr>
        <p:txBody>
          <a:bodyPr/>
          <a:lstStyle>
            <a:lvl1pPr algn="ctr">
              <a:defRPr lang="en-US" sz="3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32020"/>
            <a:ext cx="6400801" cy="57333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2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1" cy="53697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42950"/>
            <a:ext cx="8229601" cy="381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82"/>
            <a:ext cx="5029200" cy="533311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2500" y="4767266"/>
            <a:ext cx="571501" cy="273844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0" tIns="91440" rIns="0" bIns="91440" numCol="1" anchor="ctr" anchorCtr="1" compatLnSpc="1"/>
          <a:lstStyle>
            <a:lvl1pPr algn="r">
              <a:defRPr lang="en-US" sz="1050" kern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E69268-9C8B-4EBF-A9EE-DC5DC2D48DC3}" type="slidenum">
              <a:rPr lang="es-UY" smtClean="0"/>
            </a:fld>
            <a:endParaRPr lang="es-UY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10226" y="271604"/>
            <a:ext cx="3086100" cy="400050"/>
          </a:xfrm>
        </p:spPr>
        <p:txBody>
          <a:bodyPr anchor="ctr">
            <a:noAutofit/>
          </a:bodyPr>
          <a:lstStyle>
            <a:lvl1pPr marL="0" indent="0" algn="r">
              <a:buNone/>
              <a:defRPr sz="15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4005" y="2152976"/>
            <a:ext cx="4449167" cy="533311"/>
          </a:xfrm>
        </p:spPr>
        <p:txBody>
          <a:bodyPr>
            <a:normAutofit/>
          </a:bodyPr>
          <a:lstStyle>
            <a:lvl1pPr algn="ctr">
              <a:defRPr sz="27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</a:fld>
            <a:endParaRPr lang="en-US" dirty="0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</a:fld>
            <a:endParaRPr lang="en-US" dirty="0">
              <a:solidFill>
                <a:srgbClr val="080808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5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over photo">
  <p:cSld name="full cover photo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rgbClr val="BFBFB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-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-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-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4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4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DD1C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424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rgbClr val="5B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rgbClr val="707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页眉页脚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340566" y="0"/>
            <a:ext cx="79294" cy="541208"/>
            <a:chOff x="281524" y="0"/>
            <a:chExt cx="105725" cy="721610"/>
          </a:xfrm>
          <a:solidFill>
            <a:srgbClr val="C0000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70373" y="5008198"/>
            <a:ext cx="79294" cy="135302"/>
            <a:chOff x="281524" y="0"/>
            <a:chExt cx="105725" cy="72161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矩形 7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9" name="矩形 8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520026" y="92822"/>
            <a:ext cx="3165433" cy="3555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kumimoji="0" lang="zh-CN" altLang="en-US" sz="15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660E12E-00EC-4B27-8AEC-21C22E09989C}" type="datetimeFigureOut">
              <a:rPr lang="zh-CN" altLang="en-US"/>
            </a:fld>
            <a:endParaRPr lang="zh-CN" altLang="en-US"/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AA91470-F927-4F23-A7AE-1EBA086D5C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"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1" cy="53697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5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5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5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5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T背景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5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图像"/>
          <p:cNvSpPr>
            <a:spLocks noGrp="1"/>
          </p:cNvSpPr>
          <p:nvPr>
            <p:ph type="pic" sz="quarter" idx="21"/>
          </p:nvPr>
        </p:nvSpPr>
        <p:spPr>
          <a:xfrm>
            <a:off x="4665762" y="2652117"/>
            <a:ext cx="3192933" cy="21297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Source Han Sans CN Regular" panose="020B0500000000000000" pitchFamily="34" charset="-128"/>
                <a:ea typeface="Source Han Sans CN Regular" panose="020B0500000000000000" pitchFamily="34" charset="-128"/>
              </a:defRPr>
            </a:lvl1pPr>
          </a:lstStyle>
          <a:p>
            <a:endParaRPr dirty="0"/>
          </a:p>
        </p:txBody>
      </p:sp>
      <p:sp>
        <p:nvSpPr>
          <p:cNvPr id="94" name="图像"/>
          <p:cNvSpPr>
            <a:spLocks noGrp="1"/>
          </p:cNvSpPr>
          <p:nvPr>
            <p:ph type="pic" sz="quarter" idx="22"/>
          </p:nvPr>
        </p:nvSpPr>
        <p:spPr>
          <a:xfrm>
            <a:off x="4572000" y="468809"/>
            <a:ext cx="3094137" cy="2062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Source Han Sans CN Regular" panose="020B0500000000000000" pitchFamily="34" charset="-128"/>
                <a:ea typeface="Source Han Sans CN Regular" panose="020B0500000000000000" pitchFamily="34" charset="-128"/>
              </a:defRPr>
            </a:lvl1pPr>
          </a:lstStyle>
          <a:p>
            <a:endParaRPr dirty="0"/>
          </a:p>
        </p:txBody>
      </p:sp>
      <p:sp>
        <p:nvSpPr>
          <p:cNvPr id="95" name="图像"/>
          <p:cNvSpPr>
            <a:spLocks noGrp="1"/>
          </p:cNvSpPr>
          <p:nvPr>
            <p:ph type="pic" idx="23"/>
          </p:nvPr>
        </p:nvSpPr>
        <p:spPr>
          <a:xfrm>
            <a:off x="-109389" y="468809"/>
            <a:ext cx="6318870" cy="42125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Source Han Sans CN Regular" panose="020B0500000000000000" pitchFamily="34" charset="-128"/>
                <a:ea typeface="Source Han Sans CN Regular" panose="020B0500000000000000" pitchFamily="34" charset="-128"/>
              </a:defRPr>
            </a:lvl1pPr>
          </a:lstStyle>
          <a:p>
            <a:endParaRPr dirty="0"/>
          </a:p>
        </p:txBody>
      </p:sp>
      <p:sp>
        <p:nvSpPr>
          <p:cNvPr id="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82789" y="4902398"/>
            <a:ext cx="174851" cy="179127"/>
          </a:xfrm>
          <a:prstGeom prst="rect">
            <a:avLst/>
          </a:prstGeom>
        </p:spPr>
        <p:txBody>
          <a:bodyPr lIns="71437" tIns="71437" rIns="71437" bIns="71437"/>
          <a:lstStyle>
            <a:lvl1pPr defTabSz="821690">
              <a:defRPr sz="82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Title and bod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5365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2565" marR="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5575A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rgbClr val="5557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765" marR="0" lvl="6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5575A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rgbClr val="5557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6965" marR="0" lvl="7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5575A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rgbClr val="5557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165" marR="0" lvl="8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5575A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rgbClr val="5557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BBFF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rgbClr val="44BB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2B5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2352B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8736803" y="4715266"/>
            <a:ext cx="2844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Varela Round"/>
              <a:buNone/>
              <a:defRPr sz="1000" b="0" i="0" u="none" strike="noStrike" cap="none">
                <a:solidFill>
                  <a:srgbClr val="595959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 sz="900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1" cy="53697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1" cy="536971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42950"/>
            <a:ext cx="8229601" cy="381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image" Target="../media/image1.jpeg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1" cy="53331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3820"/>
            <a:ext cx="8229601" cy="37408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PPT背景"/>
          <p:cNvPicPr>
            <a:picLocks noChangeAspect="1" noChangeArrowheads="1"/>
          </p:cNvPicPr>
          <p:nvPr userDrawn="1"/>
        </p:nvPicPr>
        <p:blipFill>
          <a:blip r:embed="rId3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2"/>
          <p:cNvSpPr/>
          <p:nvPr userDrawn="1"/>
        </p:nvSpPr>
        <p:spPr>
          <a:xfrm>
            <a:off x="0" y="222250"/>
            <a:ext cx="261938" cy="658813"/>
          </a:xfrm>
          <a:prstGeom prst="rect">
            <a:avLst/>
          </a:prstGeom>
          <a:solidFill>
            <a:srgbClr val="DD1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srgbClr val="1E2327"/>
              </a:solidFill>
            </a:endParaRPr>
          </a:p>
        </p:txBody>
      </p:sp>
      <p:sp>
        <p:nvSpPr>
          <p:cNvPr id="9" name="页脚占位符 4"/>
          <p:cNvSpPr txBox="1"/>
          <p:nvPr userDrawn="1"/>
        </p:nvSpPr>
        <p:spPr>
          <a:xfrm>
            <a:off x="3645882" y="4943787"/>
            <a:ext cx="1852231" cy="147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txBody>
          <a:bodyPr anchor="ctr" anchorCtr="0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proxima-nova"/>
                <a:ea typeface="Microsoft YaHei" panose="020B0503020204020204" pitchFamily="34" charset="-122"/>
              </a:rPr>
              <a:t>Commercial in Confidence 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proxima-nova"/>
              <a:ea typeface="Microsoft YaHe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s 28"/>
          <p:cNvSpPr/>
          <p:nvPr/>
        </p:nvSpPr>
        <p:spPr>
          <a:xfrm rot="3060000">
            <a:off x="1689100" y="1216660"/>
            <a:ext cx="79629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s 26"/>
          <p:cNvSpPr/>
          <p:nvPr/>
        </p:nvSpPr>
        <p:spPr>
          <a:xfrm rot="3060000">
            <a:off x="3597275" y="3340735"/>
            <a:ext cx="796290" cy="1794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lock Arc 25"/>
          <p:cNvSpPr/>
          <p:nvPr/>
        </p:nvSpPr>
        <p:spPr>
          <a:xfrm rot="3000000">
            <a:off x="1797685" y="1127125"/>
            <a:ext cx="3622040" cy="3157855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s 23"/>
          <p:cNvSpPr/>
          <p:nvPr/>
        </p:nvSpPr>
        <p:spPr>
          <a:xfrm rot="3060000">
            <a:off x="1831340" y="1332865"/>
            <a:ext cx="766445" cy="1860550"/>
          </a:xfrm>
          <a:prstGeom prst="rect">
            <a:avLst/>
          </a:prstGeom>
          <a:solidFill>
            <a:srgbClr val="E41E1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 rot="3060000">
            <a:off x="3437890" y="3153410"/>
            <a:ext cx="796290" cy="1803400"/>
          </a:xfrm>
          <a:prstGeom prst="rect">
            <a:avLst/>
          </a:prstGeom>
          <a:solidFill>
            <a:srgbClr val="E5211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lock Arc 21"/>
          <p:cNvSpPr/>
          <p:nvPr/>
        </p:nvSpPr>
        <p:spPr>
          <a:xfrm rot="2760000">
            <a:off x="1823085" y="1311275"/>
            <a:ext cx="3274695" cy="3022600"/>
          </a:xfrm>
          <a:prstGeom prst="blockArc">
            <a:avLst/>
          </a:prstGeom>
          <a:solidFill>
            <a:srgbClr val="E4201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screen shot of a computer&#10;&#10;Description automatically generated"/>
          <p:cNvPicPr>
            <a:picLocks noChangeAspect="1"/>
          </p:cNvPicPr>
          <p:nvPr/>
        </p:nvPicPr>
        <p:blipFill rotWithShape="1">
          <a:blip r:embed="rId1"/>
          <a:srcRect l="62843" t="1626"/>
          <a:stretch>
            <a:fillRect/>
          </a:stretch>
        </p:blipFill>
        <p:spPr>
          <a:xfrm>
            <a:off x="5570220" y="734695"/>
            <a:ext cx="2887980" cy="4175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305" y="111760"/>
            <a:ext cx="8462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charset="0"/>
                <a:cs typeface="Tahoma" panose="020B0604030504040204" charset="0"/>
              </a:rPr>
              <a:t>Automated Blind Spot Monitoring System</a:t>
            </a:r>
            <a:endParaRPr lang="en-US" sz="2000" dirty="0"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9" name="Picture 8" descr="3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75" y="1657350"/>
            <a:ext cx="2586355" cy="2330450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tretch>
            <a:fillRect/>
          </a:stretch>
        </p:blipFill>
        <p:spPr>
          <a:xfrm>
            <a:off x="4460240" y="2647950"/>
            <a:ext cx="623570" cy="69024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Picture Placeholder 9"/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tretch>
            <a:fillRect/>
          </a:stretch>
        </p:blipFill>
        <p:spPr>
          <a:xfrm>
            <a:off x="3735705" y="1151255"/>
            <a:ext cx="628015" cy="695325"/>
          </a:xfrm>
          <a:prstGeom prst="rect">
            <a:avLst/>
          </a:prstGeom>
          <a:solidFill>
            <a:srgbClr val="D8D8D8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Picture Placeholder 9"/>
          <p:cNvPicPr>
            <a:picLocks noGrp="1" noChangeAspect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xfrm>
            <a:off x="1829435" y="1138555"/>
            <a:ext cx="639445" cy="708025"/>
          </a:xfrm>
          <a:prstGeom prst="rect">
            <a:avLst/>
          </a:prstGeom>
          <a:solidFill>
            <a:srgbClr val="D8D8D8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cxnSp>
        <p:nvCxnSpPr>
          <p:cNvPr id="19" name="Straight Arrow Connector 18"/>
          <p:cNvCxnSpPr>
            <a:endCxn id="18" idx="3"/>
          </p:cNvCxnSpPr>
          <p:nvPr/>
        </p:nvCxnSpPr>
        <p:spPr>
          <a:xfrm flipH="1" flipV="1">
            <a:off x="2468880" y="1492885"/>
            <a:ext cx="494030" cy="422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2"/>
          </p:cNvCxnSpPr>
          <p:nvPr/>
        </p:nvCxnSpPr>
        <p:spPr>
          <a:xfrm flipV="1">
            <a:off x="3522345" y="1846580"/>
            <a:ext cx="527685" cy="128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3522345" y="2235835"/>
            <a:ext cx="937895" cy="757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Rectangles 24"/>
          <p:cNvSpPr/>
          <p:nvPr/>
        </p:nvSpPr>
        <p:spPr>
          <a:xfrm rot="19020000">
            <a:off x="4127500" y="3970020"/>
            <a:ext cx="981075" cy="16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 rot="19020000">
            <a:off x="4288155" y="4116070"/>
            <a:ext cx="981075" cy="16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30" y="1915795"/>
            <a:ext cx="889635" cy="8896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175" y="1732915"/>
            <a:ext cx="889635" cy="889635"/>
          </a:xfrm>
          <a:prstGeom prst="rect">
            <a:avLst/>
          </a:prstGeom>
        </p:spPr>
      </p:pic>
      <p:pic>
        <p:nvPicPr>
          <p:cNvPr id="33" name="Picture 32" descr="image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10" y="1379855"/>
            <a:ext cx="574040" cy="574040"/>
          </a:xfrm>
          <a:prstGeom prst="rect">
            <a:avLst/>
          </a:prstGeom>
        </p:spPr>
      </p:pic>
      <p:pic>
        <p:nvPicPr>
          <p:cNvPr id="34" name="Picture 33" descr="image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170" y="1657350"/>
            <a:ext cx="574040" cy="57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s 28"/>
          <p:cNvSpPr/>
          <p:nvPr/>
        </p:nvSpPr>
        <p:spPr>
          <a:xfrm rot="3060000">
            <a:off x="1689100" y="1216660"/>
            <a:ext cx="79629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s 26"/>
          <p:cNvSpPr/>
          <p:nvPr/>
        </p:nvSpPr>
        <p:spPr>
          <a:xfrm rot="3060000">
            <a:off x="3597275" y="3340735"/>
            <a:ext cx="796290" cy="1794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lock Arc 25"/>
          <p:cNvSpPr/>
          <p:nvPr/>
        </p:nvSpPr>
        <p:spPr>
          <a:xfrm rot="3000000">
            <a:off x="1797685" y="1127125"/>
            <a:ext cx="3622040" cy="3157855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s 23"/>
          <p:cNvSpPr/>
          <p:nvPr/>
        </p:nvSpPr>
        <p:spPr>
          <a:xfrm rot="3060000">
            <a:off x="1831340" y="1332865"/>
            <a:ext cx="766445" cy="1860550"/>
          </a:xfrm>
          <a:prstGeom prst="rect">
            <a:avLst/>
          </a:prstGeom>
          <a:solidFill>
            <a:srgbClr val="E41E1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 rot="3060000">
            <a:off x="3437890" y="3153410"/>
            <a:ext cx="796290" cy="1803400"/>
          </a:xfrm>
          <a:prstGeom prst="rect">
            <a:avLst/>
          </a:prstGeom>
          <a:solidFill>
            <a:srgbClr val="E5211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lock Arc 21"/>
          <p:cNvSpPr/>
          <p:nvPr/>
        </p:nvSpPr>
        <p:spPr>
          <a:xfrm rot="2760000">
            <a:off x="1823085" y="1311275"/>
            <a:ext cx="3274695" cy="3022600"/>
          </a:xfrm>
          <a:prstGeom prst="blockArc">
            <a:avLst/>
          </a:prstGeom>
          <a:solidFill>
            <a:srgbClr val="E4201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3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6075" y="1657350"/>
            <a:ext cx="2586355" cy="2330450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tretch>
            <a:fillRect/>
          </a:stretch>
        </p:blipFill>
        <p:spPr>
          <a:xfrm>
            <a:off x="4460240" y="2647950"/>
            <a:ext cx="623570" cy="69024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Picture Placeholder 9"/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tretch>
            <a:fillRect/>
          </a:stretch>
        </p:blipFill>
        <p:spPr>
          <a:xfrm>
            <a:off x="3735705" y="1151255"/>
            <a:ext cx="628015" cy="695325"/>
          </a:xfrm>
          <a:prstGeom prst="rect">
            <a:avLst/>
          </a:prstGeom>
          <a:solidFill>
            <a:srgbClr val="D8D8D8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Picture Placeholder 9"/>
          <p:cNvPicPr>
            <a:picLocks noGrp="1" noChangeAspect="1"/>
          </p:cNvPicPr>
          <p:nvPr>
            <p:ph type="pic" idx="23"/>
          </p:nvPr>
        </p:nvPicPr>
        <p:blipFill>
          <a:blip r:embed="rId2"/>
          <a:stretch>
            <a:fillRect/>
          </a:stretch>
        </p:blipFill>
        <p:spPr>
          <a:xfrm>
            <a:off x="1829435" y="1138555"/>
            <a:ext cx="639445" cy="708025"/>
          </a:xfrm>
          <a:prstGeom prst="rect">
            <a:avLst/>
          </a:prstGeom>
          <a:solidFill>
            <a:srgbClr val="D8D8D8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cxnSp>
        <p:nvCxnSpPr>
          <p:cNvPr id="19" name="Straight Arrow Connector 18"/>
          <p:cNvCxnSpPr>
            <a:endCxn id="18" idx="3"/>
          </p:cNvCxnSpPr>
          <p:nvPr/>
        </p:nvCxnSpPr>
        <p:spPr>
          <a:xfrm flipH="1" flipV="1">
            <a:off x="2468880" y="1492885"/>
            <a:ext cx="494030" cy="422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2"/>
          </p:cNvCxnSpPr>
          <p:nvPr/>
        </p:nvCxnSpPr>
        <p:spPr>
          <a:xfrm flipV="1">
            <a:off x="3522345" y="1846580"/>
            <a:ext cx="527685" cy="1289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>
            <a:off x="3522345" y="2235835"/>
            <a:ext cx="937895" cy="757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Rectangles 24"/>
          <p:cNvSpPr/>
          <p:nvPr/>
        </p:nvSpPr>
        <p:spPr>
          <a:xfrm rot="19020000">
            <a:off x="4127500" y="3970020"/>
            <a:ext cx="981075" cy="16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s 27"/>
          <p:cNvSpPr/>
          <p:nvPr/>
        </p:nvSpPr>
        <p:spPr>
          <a:xfrm rot="19020000">
            <a:off x="4288155" y="4116070"/>
            <a:ext cx="981075" cy="16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30" y="1915795"/>
            <a:ext cx="889635" cy="8896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175" y="1732915"/>
            <a:ext cx="889635" cy="889635"/>
          </a:xfrm>
          <a:prstGeom prst="rect">
            <a:avLst/>
          </a:prstGeom>
        </p:spPr>
      </p:pic>
      <p:pic>
        <p:nvPicPr>
          <p:cNvPr id="33" name="Picture 32" descr="image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10" y="1379855"/>
            <a:ext cx="574040" cy="574040"/>
          </a:xfrm>
          <a:prstGeom prst="rect">
            <a:avLst/>
          </a:prstGeom>
        </p:spPr>
      </p:pic>
      <p:pic>
        <p:nvPicPr>
          <p:cNvPr id="34" name="Picture 33" descr="image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170" y="1657350"/>
            <a:ext cx="574040" cy="5740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630545" y="256540"/>
            <a:ext cx="317754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latin typeface="Tahoma" panose="020B0604030504040204" charset="0"/>
                <a:cs typeface="Tahoma" panose="020B0604030504040204" charset="0"/>
              </a:rPr>
              <a:t>Capable of detecting humans, vehicles, and bicycles.</a:t>
            </a:r>
            <a:endParaRPr lang="en-US" alt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>
                <a:latin typeface="Tahoma" panose="020B0604030504040204" charset="0"/>
                <a:cs typeface="Tahoma" panose="020B0604030504040204" charset="0"/>
              </a:rPr>
              <a:t>Effectively filters out unnecessary alerts.</a:t>
            </a:r>
            <a:endParaRPr lang="en-US" alt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 panose="020B0604030504040204" charset="0"/>
                <a:cs typeface="Tahoma" panose="020B0604030504040204" charset="0"/>
              </a:rPr>
              <a:t>Can be installed for front and sides as well.</a:t>
            </a:r>
            <a:endParaRPr 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 panose="020B0604030504040204" charset="0"/>
                <a:cs typeface="Tahoma" panose="020B0604030504040204" charset="0"/>
              </a:rPr>
              <a:t>Detection distance up to 7 meters.</a:t>
            </a:r>
            <a:endParaRPr 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charset="0"/>
              <a:cs typeface="Tahoma" panose="020B060403050404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 panose="020B0604030504040204" charset="0"/>
                <a:cs typeface="Tahoma" panose="020B0604030504040204" charset="0"/>
              </a:rPr>
              <a:t>Comes with audible and visual alerts (LCD screen and buzzer)</a:t>
            </a:r>
            <a:endParaRPr lang="en-US">
              <a:latin typeface="Tahoma" panose="020B0604030504040204" charset="0"/>
              <a:cs typeface="Tahoma" panose="020B060403050404020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408305" y="111760"/>
            <a:ext cx="8462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dirty="0">
                <a:latin typeface="Tahoma" panose="020B0604030504040204" charset="0"/>
                <a:cs typeface="Tahoma" panose="020B0604030504040204" charset="0"/>
              </a:rPr>
              <a:t>Automated Blind Spot Monitoring System</a:t>
            </a:r>
            <a:endParaRPr lang="en-US" sz="2000" dirty="0"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device&#10;&#10;Description automatically generated"/>
          <p:cNvPicPr>
            <a:picLocks noChangeAspect="1"/>
          </p:cNvPicPr>
          <p:nvPr/>
        </p:nvPicPr>
        <p:blipFill rotWithShape="1">
          <a:blip r:embed="rId1"/>
          <a:srcRect t="38819" b="28840"/>
          <a:stretch>
            <a:fillRect/>
          </a:stretch>
        </p:blipFill>
        <p:spPr>
          <a:xfrm>
            <a:off x="6335609" y="2487542"/>
            <a:ext cx="2561908" cy="930127"/>
          </a:xfrm>
          <a:prstGeom prst="rect">
            <a:avLst/>
          </a:prstGeom>
        </p:spPr>
      </p:pic>
      <p:pic>
        <p:nvPicPr>
          <p:cNvPr id="13" name="Picture 12" descr="A close-up of a camera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644"/>
          <a:stretch>
            <a:fillRect/>
          </a:stretch>
        </p:blipFill>
        <p:spPr>
          <a:xfrm>
            <a:off x="579553" y="1213013"/>
            <a:ext cx="885308" cy="1274529"/>
          </a:xfrm>
          <a:prstGeom prst="rect">
            <a:avLst/>
          </a:prstGeom>
        </p:spPr>
      </p:pic>
      <p:pic>
        <p:nvPicPr>
          <p:cNvPr id="4" name="Picture 3" descr="A person driving a forklif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34" y="1930969"/>
            <a:ext cx="3916618" cy="243864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323438" y="1493520"/>
            <a:ext cx="1007949" cy="24085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83153" y="924804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Red Zone 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Proximity lights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5" name="Picture 14" descr="A close-up of a light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760" y="692891"/>
            <a:ext cx="1124144" cy="10570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2155" y="2487542"/>
            <a:ext cx="183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Headway Warning Light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07349" y="2255520"/>
            <a:ext cx="1175650" cy="10173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0424" y="3133873"/>
            <a:ext cx="1837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Give pedestrian warning about incoming forklift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4" name="Picture 23" descr="A black device with red lights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013" y="880579"/>
            <a:ext cx="731489" cy="94926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82686" y="1063303"/>
            <a:ext cx="1222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charset="0"/>
                <a:cs typeface="Tahoma" panose="020B0604030504040204" charset="0"/>
              </a:rPr>
              <a:t>External Warning Speaker</a:t>
            </a:r>
            <a:endParaRPr lang="en-US" sz="1600" dirty="0">
              <a:latin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403472" y="1723448"/>
            <a:ext cx="565205" cy="12204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31387" y="3466790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Proximity sensor in 2 tiers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(1m &amp; 1.5m)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243205" y="370840"/>
            <a:ext cx="882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800" dirty="0">
                <a:latin typeface="Tahoma" panose="020B0604030504040204" charset="0"/>
                <a:cs typeface="Tahoma" panose="020B0604030504040204" charset="0"/>
              </a:rPr>
              <a:t>Red Zone Warning System </a:t>
            </a:r>
            <a:r>
              <a:rPr lang="en-US" sz="1800" dirty="0">
                <a:latin typeface="Tahoma" panose="020B0604030504040204" charset="0"/>
                <a:cs typeface="Tahoma" panose="020B0604030504040204" charset="0"/>
              </a:rPr>
              <a:t>with proximity sensors</a:t>
            </a:r>
            <a:endParaRPr lang="en-US" sz="1800" dirty="0"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0667" y="2408164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Red Zone 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Proximity lights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667" y="4086550"/>
            <a:ext cx="286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Proximity sensor in 2 tiers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  <a:p>
            <a:r>
              <a:rPr lang="en-US" dirty="0">
                <a:latin typeface="Tahoma" panose="020B0604030504040204" charset="0"/>
                <a:cs typeface="Tahoma" panose="020B0604030504040204" charset="0"/>
              </a:rPr>
              <a:t>(1m &amp; 1.5m)</a:t>
            </a:r>
            <a:endParaRPr lang="en-US" dirty="0"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5" name="Picture 4" descr="A person holding a machine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5120" y="2931618"/>
            <a:ext cx="2401683" cy="180126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345508" y="4258757"/>
            <a:ext cx="272001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erson working on a forklift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185" t="27259" r="21111" b="7983"/>
          <a:stretch>
            <a:fillRect/>
          </a:stretch>
        </p:blipFill>
        <p:spPr>
          <a:xfrm>
            <a:off x="2819553" y="1033836"/>
            <a:ext cx="2489200" cy="189778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1770708" y="2306320"/>
            <a:ext cx="1574800" cy="29762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forklift in a warehouse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3042" t="17016" r="24525" b="22745"/>
          <a:stretch>
            <a:fillRect/>
          </a:stretch>
        </p:blipFill>
        <p:spPr>
          <a:xfrm>
            <a:off x="5773176" y="768100"/>
            <a:ext cx="2489201" cy="180126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H="1">
            <a:off x="1770708" y="2379317"/>
            <a:ext cx="4914572" cy="23965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3205" y="370840"/>
            <a:ext cx="882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800" dirty="0">
                <a:latin typeface="Tahoma" panose="020B0604030504040204" charset="0"/>
                <a:cs typeface="Tahoma" panose="020B0604030504040204" charset="0"/>
              </a:rPr>
              <a:t>Red Zone Warning System </a:t>
            </a:r>
            <a:r>
              <a:rPr lang="en-US" sz="1800" dirty="0">
                <a:latin typeface="Tahoma" panose="020B0604030504040204" charset="0"/>
                <a:cs typeface="Tahoma" panose="020B0604030504040204" charset="0"/>
              </a:rPr>
              <a:t>with proximity sensors</a:t>
            </a:r>
            <a:endParaRPr lang="en-US" sz="1800" dirty="0"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WPS Presentation</Application>
  <PresentationFormat>On-screen Show (16:9)</PresentationFormat>
  <Paragraphs>36</Paragraphs>
  <Slides>4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27" baseType="lpstr">
      <vt:lpstr>Arial</vt:lpstr>
      <vt:lpstr>SimSun</vt:lpstr>
      <vt:lpstr>Wingdings</vt:lpstr>
      <vt:lpstr>Century Gothic</vt:lpstr>
      <vt:lpstr>Microsoft YaHei</vt:lpstr>
      <vt:lpstr>proxima-nova</vt:lpstr>
      <vt:lpstr>Segoe Print</vt:lpstr>
      <vt:lpstr>Open Sans</vt:lpstr>
      <vt:lpstr>Arial</vt:lpstr>
      <vt:lpstr>Source Han Sans CN Regular</vt:lpstr>
      <vt:lpstr>Yu Gothic UI</vt:lpstr>
      <vt:lpstr>Helvetica Neue</vt:lpstr>
      <vt:lpstr>Varela Round</vt:lpstr>
      <vt:lpstr>Calibri</vt:lpstr>
      <vt:lpstr>Times New Roman</vt:lpstr>
      <vt:lpstr>Calibri</vt:lpstr>
      <vt:lpstr>Microsoft JhengHei</vt:lpstr>
      <vt:lpstr>Tahoma</vt:lpstr>
      <vt:lpstr>Arial Unicode MS</vt:lpstr>
      <vt:lpstr>Helvetica Neue Light</vt:lpstr>
      <vt:lpstr>Cascadia Code SemiBold</vt:lpstr>
      <vt:lpstr>Cascadia Mono</vt:lpstr>
      <vt:lpstr>Theme1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BH</dc:creator>
  <cp:lastModifiedBy>SoloUser</cp:lastModifiedBy>
  <cp:revision>1969</cp:revision>
  <cp:lastPrinted>2024-07-23T01:13:00Z</cp:lastPrinted>
  <dcterms:created xsi:type="dcterms:W3CDTF">2015-04-26T00:57:00Z</dcterms:created>
  <dcterms:modified xsi:type="dcterms:W3CDTF">2025-07-21T01:42:38Z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D73039E495004FC2B25D91677092FF9F_13</vt:lpwstr>
  </property>
  <property fmtid="{D5CDD505-2E9C-101B-9397-08002B2CF9AE}" pid="3" name="KSOProductBuildVer">
    <vt:lpwstr>1033-12.2.0.21931</vt:lpwstr>
  </property>
</Properties>
</file>